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3" r:id="rId2"/>
    <p:sldMasterId id="2147483651" r:id="rId3"/>
    <p:sldMasterId id="2147483652" r:id="rId4"/>
  </p:sldMasterIdLst>
  <p:notesMasterIdLst>
    <p:notesMasterId r:id="rId10"/>
  </p:notesMasterIdLst>
  <p:handoutMasterIdLst>
    <p:handoutMasterId r:id="rId11"/>
  </p:handoutMasterIdLst>
  <p:sldIdLst>
    <p:sldId id="404" r:id="rId5"/>
    <p:sldId id="407" r:id="rId6"/>
    <p:sldId id="408" r:id="rId7"/>
    <p:sldId id="406" r:id="rId8"/>
    <p:sldId id="402" r:id="rId9"/>
  </p:sldIdLst>
  <p:sldSz cx="9144000" cy="6858000" type="screen4x3"/>
  <p:notesSz cx="6743700" cy="98806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Helle Formatvorlage 2 - Akz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2DE63D5-997A-4646-A377-4702673A728D}" styleName="Helle Formatvorlage 2 - Akz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14" autoAdjust="0"/>
    <p:restoredTop sz="94437" autoAdjust="0"/>
  </p:normalViewPr>
  <p:slideViewPr>
    <p:cSldViewPr showGuides="1">
      <p:cViewPr varScale="1">
        <p:scale>
          <a:sx n="108" d="100"/>
          <a:sy n="108" d="100"/>
        </p:scale>
        <p:origin x="196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22270" cy="493636"/>
          </a:xfrm>
          <a:prstGeom prst="rect">
            <a:avLst/>
          </a:prstGeom>
        </p:spPr>
        <p:txBody>
          <a:bodyPr vert="horz" lIns="90445" tIns="45223" rIns="90445" bIns="45223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19871" y="0"/>
            <a:ext cx="2922270" cy="493636"/>
          </a:xfrm>
          <a:prstGeom prst="rect">
            <a:avLst/>
          </a:prstGeom>
        </p:spPr>
        <p:txBody>
          <a:bodyPr vert="horz" lIns="90445" tIns="45223" rIns="90445" bIns="45223" rtlCol="0"/>
          <a:lstStyle>
            <a:lvl1pPr algn="r">
              <a:defRPr sz="1200"/>
            </a:lvl1pPr>
          </a:lstStyle>
          <a:p>
            <a:fld id="{09B7BB44-09D1-48CD-99DE-9ECB7AAB0D19}" type="datetimeFigureOut">
              <a:rPr lang="de-DE" smtClean="0"/>
              <a:t>03.08.2022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2" y="9385388"/>
            <a:ext cx="2922270" cy="493635"/>
          </a:xfrm>
          <a:prstGeom prst="rect">
            <a:avLst/>
          </a:prstGeom>
        </p:spPr>
        <p:txBody>
          <a:bodyPr vert="horz" lIns="90445" tIns="45223" rIns="90445" bIns="45223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19871" y="9385388"/>
            <a:ext cx="2922270" cy="493635"/>
          </a:xfrm>
          <a:prstGeom prst="rect">
            <a:avLst/>
          </a:prstGeom>
        </p:spPr>
        <p:txBody>
          <a:bodyPr vert="horz" lIns="90445" tIns="45223" rIns="90445" bIns="45223" rtlCol="0" anchor="b"/>
          <a:lstStyle>
            <a:lvl1pPr algn="r">
              <a:defRPr sz="1200"/>
            </a:lvl1pPr>
          </a:lstStyle>
          <a:p>
            <a:fld id="{C36B3AD4-6158-46ED-A250-F625B37B01D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03990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20709" cy="493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42" tIns="45921" rIns="91842" bIns="45921" numCol="1" anchor="t" anchorCtr="0" compatLnSpc="1">
            <a:prstTxWarp prst="textNoShape">
              <a:avLst/>
            </a:prstTxWarp>
          </a:bodyPr>
          <a:lstStyle>
            <a:lvl1pPr defTabSz="919459">
              <a:defRPr sz="13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1430" y="0"/>
            <a:ext cx="2920709" cy="493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42" tIns="45921" rIns="91842" bIns="45921" numCol="1" anchor="t" anchorCtr="0" compatLnSpc="1">
            <a:prstTxWarp prst="textNoShape">
              <a:avLst/>
            </a:prstTxWarp>
          </a:bodyPr>
          <a:lstStyle>
            <a:lvl1pPr algn="r" defTabSz="919459">
              <a:defRPr sz="13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8188"/>
            <a:ext cx="4941888" cy="3706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370" y="4693483"/>
            <a:ext cx="5394960" cy="4449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42" tIns="45921" rIns="91842" bIns="459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85388"/>
            <a:ext cx="2920709" cy="493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42" tIns="45921" rIns="91842" bIns="45921" numCol="1" anchor="b" anchorCtr="0" compatLnSpc="1">
            <a:prstTxWarp prst="textNoShape">
              <a:avLst/>
            </a:prstTxWarp>
          </a:bodyPr>
          <a:lstStyle>
            <a:lvl1pPr defTabSz="919459">
              <a:defRPr sz="13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1430" y="9385388"/>
            <a:ext cx="2920709" cy="493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42" tIns="45921" rIns="91842" bIns="45921" numCol="1" anchor="b" anchorCtr="0" compatLnSpc="1">
            <a:prstTxWarp prst="textNoShape">
              <a:avLst/>
            </a:prstTxWarp>
          </a:bodyPr>
          <a:lstStyle>
            <a:lvl1pPr algn="r" defTabSz="919459">
              <a:defRPr sz="1300">
                <a:cs typeface="+mn-cs"/>
              </a:defRPr>
            </a:lvl1pPr>
          </a:lstStyle>
          <a:p>
            <a:pPr>
              <a:defRPr/>
            </a:pPr>
            <a:fld id="{2B19E03A-C8EE-40C4-857F-316F159FBB9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75893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42963" y="1790700"/>
            <a:ext cx="7964487" cy="1196975"/>
          </a:xfrm>
        </p:spPr>
        <p:txBody>
          <a:bodyPr tIns="216000"/>
          <a:lstStyle>
            <a:lvl1pPr>
              <a:defRPr sz="3200"/>
            </a:lvl1pPr>
          </a:lstStyle>
          <a:p>
            <a:pPr lvl="0"/>
            <a:r>
              <a:rPr lang="en-GB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60862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CBF77-B2A7-45C3-8C6E-17C0DC8688F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475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16725" y="333375"/>
            <a:ext cx="1995488" cy="60325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27088" y="333375"/>
            <a:ext cx="5837237" cy="603250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6434A-26CA-4F9F-B5C4-5E67B0E59D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3854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911701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569518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4639250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588537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66519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322658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94063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80021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0E232-6DB5-4FEB-AB6E-22DB0994F73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1365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H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3704932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64285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249740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64CCD-7FB3-44C2-9782-4CB4160C86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7946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AEC915-3B98-473E-B038-7EB02D5FE0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41230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15631-ABD3-404E-85D7-35333DD43D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6343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60425" y="1960563"/>
            <a:ext cx="3898900" cy="4405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11725" y="1960563"/>
            <a:ext cx="3900488" cy="4405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CFCCC-CC41-40FC-B6FF-E9A5FB3177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609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77F5C-FECF-4989-A808-D5CE99C790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614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06424-9F57-4EAB-9BCC-D30A28ACCE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65540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3986C-F5F5-4462-B3D7-E8829377841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51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A243E-D524-468A-BDD9-E46404C2AD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2422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4F6B46-E0D0-4705-9E4C-FD062B5610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63677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H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EDCFD-AD4E-4079-B93D-2887FAB0B5F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19267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6B4CE-EE07-4254-BEE0-FBFAA56C7E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9931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23075" y="339725"/>
            <a:ext cx="1989138" cy="602615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50900" y="339725"/>
            <a:ext cx="5819775" cy="602615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545CDF-3D92-45F8-8F3F-C43D7A0910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02371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2AB4A-1D0F-4E89-A32F-F0EA3438D5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26539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0F369-45E5-4059-9982-4A5BD9722C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49906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1591B-72EE-41DD-9FA1-4E5C9C7CDF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852814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60425" y="1960563"/>
            <a:ext cx="3898900" cy="4405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11725" y="1960563"/>
            <a:ext cx="3900488" cy="4405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4FFCA8-3980-4E57-85D7-8E76BE9653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45931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87017-68A2-434A-92E8-10F0E584DBB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80858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12DBB-C920-4EEB-86C3-7D8FF34770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127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60425" y="1960563"/>
            <a:ext cx="3898900" cy="4405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11725" y="1960563"/>
            <a:ext cx="3900488" cy="4405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3C538-AFB3-41B8-959D-8EA6D63D8D6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79112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DBBB6-4D31-443F-B351-AF08ACDF74F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98358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600EE-D60C-4C09-BF2B-E611FFBEF5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62413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H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92CCB-0647-4AD8-B43B-694AD28FE09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43672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A2B55-DAC1-47C6-9570-D2B18477C3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803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23075" y="339725"/>
            <a:ext cx="1989138" cy="602615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50900" y="339725"/>
            <a:ext cx="5819775" cy="602615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C27FD-C4DB-4B2A-ABCC-FE324BBA2D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77339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850900" y="339725"/>
            <a:ext cx="7961313" cy="602615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4E2BF-6627-4E42-9268-7682EDD0E8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24362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581E91C-3A79-49C6-A4D1-17514E6D5E4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cs-CZ"/>
              <a:t>ISR Presentation                                                                            © RAILDATA  •  5.3.2008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87B3FEA-4351-4A78-81AD-F73E9BCA0AA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5AA319-912C-4DC8-9F5D-842F2130D9CD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918315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572C0-2485-4A77-A0E5-73728E4718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145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25BCB-4E30-465C-954A-130F7D5EBA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8320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B97C8F-79B5-451C-BB50-C8B3A5394B8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561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918C5-5786-4393-848F-9081BCBC67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722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H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7B18E8-1493-424B-8BEC-83B4FD0B85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7314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3.w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6" Type="http://schemas.openxmlformats.org/officeDocument/2006/relationships/image" Target="../media/image2.wmf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333375"/>
            <a:ext cx="573722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Madrid – 7/8 october 2007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60425" y="1960563"/>
            <a:ext cx="7951788" cy="440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60425" y="6423025"/>
            <a:ext cx="772318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82025" y="6423025"/>
            <a:ext cx="25082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800" b="1">
                <a:latin typeface="+mn-lt"/>
                <a:cs typeface="+mn-cs"/>
              </a:defRPr>
            </a:lvl1pPr>
          </a:lstStyle>
          <a:p>
            <a:pPr>
              <a:defRPr/>
            </a:pPr>
            <a:fld id="{56BC23FB-2AF2-493C-A3E7-395A42CB499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1030" name="Group 9"/>
          <p:cNvGrpSpPr>
            <a:grpSpLocks/>
          </p:cNvGrpSpPr>
          <p:nvPr userDrawn="1"/>
        </p:nvGrpSpPr>
        <p:grpSpPr bwMode="auto">
          <a:xfrm>
            <a:off x="179388" y="620713"/>
            <a:ext cx="8620125" cy="350837"/>
            <a:chOff x="146" y="709"/>
            <a:chExt cx="5430" cy="221"/>
          </a:xfrm>
        </p:grpSpPr>
        <p:sp>
          <p:nvSpPr>
            <p:cNvPr id="1032" name="Line 6"/>
            <p:cNvSpPr>
              <a:spLocks noChangeShapeType="1"/>
            </p:cNvSpPr>
            <p:nvPr/>
          </p:nvSpPr>
          <p:spPr bwMode="auto">
            <a:xfrm>
              <a:off x="481" y="900"/>
              <a:ext cx="5095" cy="0"/>
            </a:xfrm>
            <a:prstGeom prst="line">
              <a:avLst/>
            </a:prstGeom>
            <a:noFill/>
            <a:ln w="38100">
              <a:solidFill>
                <a:srgbClr val="00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pic>
          <p:nvPicPr>
            <p:cNvPr id="1033" name="Picture 7" descr="Dach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6" y="709"/>
              <a:ext cx="344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31" name="Picture 8" descr="RailData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5038" y="261938"/>
            <a:ext cx="1390650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968" r:id="rId1"/>
    <p:sldLayoutId id="2147485924" r:id="rId2"/>
    <p:sldLayoutId id="2147485925" r:id="rId3"/>
    <p:sldLayoutId id="2147485926" r:id="rId4"/>
    <p:sldLayoutId id="2147485927" r:id="rId5"/>
    <p:sldLayoutId id="2147485928" r:id="rId6"/>
    <p:sldLayoutId id="2147485929" r:id="rId7"/>
    <p:sldLayoutId id="2147485930" r:id="rId8"/>
    <p:sldLayoutId id="2147485931" r:id="rId9"/>
    <p:sldLayoutId id="2147485932" r:id="rId10"/>
    <p:sldLayoutId id="214748593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9pPr>
    </p:titleStyle>
    <p:bodyStyle>
      <a:lvl1pPr marL="266700" indent="-266700" algn="l" rtl="0" eaLnBrk="0" fontAlgn="base" hangingPunct="0">
        <a:spcBef>
          <a:spcPct val="0"/>
        </a:spcBef>
        <a:spcAft>
          <a:spcPct val="30000"/>
        </a:spcAft>
        <a:buClr>
          <a:schemeClr val="hlink"/>
        </a:buClr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0"/>
        </a:spcBef>
        <a:spcAft>
          <a:spcPct val="30000"/>
        </a:spcAft>
        <a:buClr>
          <a:schemeClr val="hlink"/>
        </a:buClr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1235075" indent="-228600" algn="l" rtl="0" eaLnBrk="0" fontAlgn="base" hangingPunct="0">
        <a:spcBef>
          <a:spcPct val="0"/>
        </a:spcBef>
        <a:spcAft>
          <a:spcPct val="30000"/>
        </a:spcAft>
        <a:buClr>
          <a:schemeClr val="hlink"/>
        </a:buClr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43063" indent="-228600" algn="l" rtl="0" eaLnBrk="0" fontAlgn="base" hangingPunct="0">
        <a:spcBef>
          <a:spcPct val="0"/>
        </a:spcBef>
        <a:spcAft>
          <a:spcPct val="30000"/>
        </a:spcAft>
        <a:buClr>
          <a:schemeClr val="hlink"/>
        </a:buClr>
        <a:buChar char="–"/>
        <a:defRPr sz="1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Arial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Arial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Arial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Arial" charset="0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5934" r:id="rId1"/>
    <p:sldLayoutId id="2147485935" r:id="rId2"/>
    <p:sldLayoutId id="2147485936" r:id="rId3"/>
    <p:sldLayoutId id="2147485937" r:id="rId4"/>
    <p:sldLayoutId id="2147485938" r:id="rId5"/>
    <p:sldLayoutId id="2147485939" r:id="rId6"/>
    <p:sldLayoutId id="2147485940" r:id="rId7"/>
    <p:sldLayoutId id="2147485941" r:id="rId8"/>
    <p:sldLayoutId id="2147485942" r:id="rId9"/>
    <p:sldLayoutId id="2147485943" r:id="rId10"/>
    <p:sldLayoutId id="214748594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50900" y="339725"/>
            <a:ext cx="6245225" cy="1214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60425" y="1960563"/>
            <a:ext cx="7951788" cy="440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60425" y="6423025"/>
            <a:ext cx="772318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82025" y="6423025"/>
            <a:ext cx="25082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800" b="1">
                <a:latin typeface="+mn-lt"/>
                <a:cs typeface="+mn-cs"/>
              </a:defRPr>
            </a:lvl1pPr>
          </a:lstStyle>
          <a:p>
            <a:pPr>
              <a:defRPr/>
            </a:pPr>
            <a:fld id="{02A99CAD-3B02-4C3A-8FFD-A5C0BD8E9F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2054" name="Group 10"/>
          <p:cNvGrpSpPr>
            <a:grpSpLocks/>
          </p:cNvGrpSpPr>
          <p:nvPr userDrawn="1"/>
        </p:nvGrpSpPr>
        <p:grpSpPr bwMode="auto">
          <a:xfrm>
            <a:off x="179388" y="620713"/>
            <a:ext cx="8620125" cy="350837"/>
            <a:chOff x="146" y="837"/>
            <a:chExt cx="5430" cy="221"/>
          </a:xfrm>
        </p:grpSpPr>
        <p:sp>
          <p:nvSpPr>
            <p:cNvPr id="2057" name="Line 6"/>
            <p:cNvSpPr>
              <a:spLocks noChangeShapeType="1"/>
            </p:cNvSpPr>
            <p:nvPr/>
          </p:nvSpPr>
          <p:spPr bwMode="auto">
            <a:xfrm>
              <a:off x="481" y="1028"/>
              <a:ext cx="5095" cy="0"/>
            </a:xfrm>
            <a:prstGeom prst="line">
              <a:avLst/>
            </a:prstGeom>
            <a:noFill/>
            <a:ln w="38100">
              <a:solidFill>
                <a:srgbClr val="00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pic>
          <p:nvPicPr>
            <p:cNvPr id="2058" name="Picture 7" descr="Dach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6" y="837"/>
              <a:ext cx="344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055" name="Picture 8" descr="ORFEUS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25" y="414338"/>
            <a:ext cx="2271713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9" descr="RailData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228600"/>
            <a:ext cx="1439863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945" r:id="rId1"/>
    <p:sldLayoutId id="2147485946" r:id="rId2"/>
    <p:sldLayoutId id="2147485947" r:id="rId3"/>
    <p:sldLayoutId id="2147485948" r:id="rId4"/>
    <p:sldLayoutId id="2147485949" r:id="rId5"/>
    <p:sldLayoutId id="2147485950" r:id="rId6"/>
    <p:sldLayoutId id="2147485951" r:id="rId7"/>
    <p:sldLayoutId id="2147485952" r:id="rId8"/>
    <p:sldLayoutId id="2147485953" r:id="rId9"/>
    <p:sldLayoutId id="2147485954" r:id="rId10"/>
    <p:sldLayoutId id="214748595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9pPr>
    </p:titleStyle>
    <p:bodyStyle>
      <a:lvl1pPr marL="266700" indent="-266700" algn="l" rtl="0" eaLnBrk="0" fontAlgn="base" hangingPunct="0">
        <a:spcBef>
          <a:spcPct val="0"/>
        </a:spcBef>
        <a:spcAft>
          <a:spcPct val="30000"/>
        </a:spcAft>
        <a:buClr>
          <a:schemeClr val="hlink"/>
        </a:buClr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0"/>
        </a:spcBef>
        <a:spcAft>
          <a:spcPct val="30000"/>
        </a:spcAft>
        <a:buClr>
          <a:schemeClr val="hlink"/>
        </a:buClr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1235075" indent="-228600" algn="l" rtl="0" eaLnBrk="0" fontAlgn="base" hangingPunct="0">
        <a:spcBef>
          <a:spcPct val="0"/>
        </a:spcBef>
        <a:spcAft>
          <a:spcPct val="30000"/>
        </a:spcAft>
        <a:buClr>
          <a:schemeClr val="hlink"/>
        </a:buClr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43063" indent="-228600" algn="l" rtl="0" eaLnBrk="0" fontAlgn="base" hangingPunct="0">
        <a:spcBef>
          <a:spcPct val="0"/>
        </a:spcBef>
        <a:spcAft>
          <a:spcPct val="30000"/>
        </a:spcAft>
        <a:buClr>
          <a:schemeClr val="hlink"/>
        </a:buClr>
        <a:buChar char="–"/>
        <a:defRPr sz="1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Arial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Arial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Arial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Arial" charset="0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50900" y="339725"/>
            <a:ext cx="6245225" cy="1214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60425" y="1960563"/>
            <a:ext cx="7951788" cy="440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60425" y="6423025"/>
            <a:ext cx="772318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82025" y="6423025"/>
            <a:ext cx="25082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800" b="1">
                <a:latin typeface="+mn-lt"/>
                <a:cs typeface="+mn-cs"/>
              </a:defRPr>
            </a:lvl1pPr>
          </a:lstStyle>
          <a:p>
            <a:pPr>
              <a:defRPr/>
            </a:pPr>
            <a:fld id="{192387A0-C039-414E-8C17-867C19A357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3078" name="Group 10"/>
          <p:cNvGrpSpPr>
            <a:grpSpLocks/>
          </p:cNvGrpSpPr>
          <p:nvPr userDrawn="1"/>
        </p:nvGrpSpPr>
        <p:grpSpPr bwMode="auto">
          <a:xfrm>
            <a:off x="250825" y="476250"/>
            <a:ext cx="8620125" cy="350838"/>
            <a:chOff x="146" y="837"/>
            <a:chExt cx="5430" cy="221"/>
          </a:xfrm>
        </p:grpSpPr>
        <p:sp>
          <p:nvSpPr>
            <p:cNvPr id="3080" name="Line 6"/>
            <p:cNvSpPr>
              <a:spLocks noChangeShapeType="1"/>
            </p:cNvSpPr>
            <p:nvPr/>
          </p:nvSpPr>
          <p:spPr bwMode="auto">
            <a:xfrm>
              <a:off x="481" y="1028"/>
              <a:ext cx="5095" cy="0"/>
            </a:xfrm>
            <a:prstGeom prst="line">
              <a:avLst/>
            </a:prstGeom>
            <a:noFill/>
            <a:ln w="38100">
              <a:solidFill>
                <a:srgbClr val="00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pic>
          <p:nvPicPr>
            <p:cNvPr id="3081" name="Picture 7" descr="Dach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6" y="837"/>
              <a:ext cx="344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079" name="Picture 9" descr="RailData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188913"/>
            <a:ext cx="1247775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956" r:id="rId1"/>
    <p:sldLayoutId id="2147485957" r:id="rId2"/>
    <p:sldLayoutId id="2147485958" r:id="rId3"/>
    <p:sldLayoutId id="2147485959" r:id="rId4"/>
    <p:sldLayoutId id="2147485960" r:id="rId5"/>
    <p:sldLayoutId id="2147485961" r:id="rId6"/>
    <p:sldLayoutId id="2147485962" r:id="rId7"/>
    <p:sldLayoutId id="2147485963" r:id="rId8"/>
    <p:sldLayoutId id="2147485964" r:id="rId9"/>
    <p:sldLayoutId id="2147485965" r:id="rId10"/>
    <p:sldLayoutId id="2147485966" r:id="rId11"/>
    <p:sldLayoutId id="2147485967" r:id="rId12"/>
    <p:sldLayoutId id="2147485969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9pPr>
    </p:titleStyle>
    <p:bodyStyle>
      <a:lvl1pPr marL="266700" indent="-266700" algn="l" rtl="0" eaLnBrk="0" fontAlgn="base" hangingPunct="0">
        <a:spcBef>
          <a:spcPct val="0"/>
        </a:spcBef>
        <a:spcAft>
          <a:spcPct val="30000"/>
        </a:spcAft>
        <a:buClr>
          <a:schemeClr val="hlink"/>
        </a:buClr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0"/>
        </a:spcBef>
        <a:spcAft>
          <a:spcPct val="30000"/>
        </a:spcAft>
        <a:buClr>
          <a:schemeClr val="hlink"/>
        </a:buClr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1235075" indent="-228600" algn="l" rtl="0" eaLnBrk="0" fontAlgn="base" hangingPunct="0">
        <a:spcBef>
          <a:spcPct val="0"/>
        </a:spcBef>
        <a:spcAft>
          <a:spcPct val="30000"/>
        </a:spcAft>
        <a:buClr>
          <a:schemeClr val="hlink"/>
        </a:buClr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43063" indent="-228600" algn="l" rtl="0" eaLnBrk="0" fontAlgn="base" hangingPunct="0">
        <a:spcBef>
          <a:spcPct val="0"/>
        </a:spcBef>
        <a:spcAft>
          <a:spcPct val="30000"/>
        </a:spcAft>
        <a:buClr>
          <a:schemeClr val="hlink"/>
        </a:buClr>
        <a:buChar char="–"/>
        <a:defRPr sz="1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Arial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Arial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Arial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Arial" charset="0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taf-jsg.info/wp-content/uploads/2021/12/RU-IM-Telematics-governance-ToR_V1.4_15-12-2021.pdf" TargetMode="External"/><Relationship Id="rId1" Type="http://schemas.openxmlformats.org/officeDocument/2006/relationships/slideLayout" Target="../slideLayouts/slideLayout3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petr.cervinka@cdcargo.cz" TargetMode="External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sah 1">
            <a:extLst>
              <a:ext uri="{FF2B5EF4-FFF2-40B4-BE49-F238E27FC236}">
                <a16:creationId xmlns:a16="http://schemas.microsoft.com/office/drawing/2014/main" id="{C49814A3-DC35-47B8-B4BF-E1E992581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8242" y="1124744"/>
            <a:ext cx="7970222" cy="4824536"/>
          </a:xfrm>
        </p:spPr>
        <p:txBody>
          <a:bodyPr/>
          <a:lstStyle/>
          <a:p>
            <a:pPr marL="0" indent="0">
              <a:buNone/>
            </a:pPr>
            <a:r>
              <a:rPr lang="cs-CZ" altLang="cs-CZ" b="1" dirty="0">
                <a:solidFill>
                  <a:srgbClr val="7030A0"/>
                </a:solidFill>
              </a:rPr>
              <a:t>TSI TAF </a:t>
            </a:r>
            <a:r>
              <a:rPr lang="cs-CZ" altLang="cs-CZ" dirty="0">
                <a:solidFill>
                  <a:srgbClr val="7030A0"/>
                </a:solidFill>
              </a:rPr>
              <a:t>(</a:t>
            </a:r>
            <a:r>
              <a:rPr lang="cs-CZ" altLang="cs-CZ" dirty="0" err="1">
                <a:solidFill>
                  <a:srgbClr val="7030A0"/>
                </a:solidFill>
              </a:rPr>
              <a:t>version</a:t>
            </a:r>
            <a:r>
              <a:rPr lang="cs-CZ" altLang="cs-CZ" dirty="0">
                <a:solidFill>
                  <a:srgbClr val="7030A0"/>
                </a:solidFill>
              </a:rPr>
              <a:t> 2022), </a:t>
            </a:r>
            <a:r>
              <a:rPr lang="cs-CZ" altLang="cs-CZ" b="1" dirty="0">
                <a:solidFill>
                  <a:srgbClr val="7030A0"/>
                </a:solidFill>
              </a:rPr>
              <a:t>part 4.2.8:</a:t>
            </a:r>
          </a:p>
          <a:p>
            <a:pPr marL="0" indent="0">
              <a:buNone/>
            </a:pPr>
            <a:r>
              <a:rPr lang="en-US" altLang="cs-CZ" sz="1400" dirty="0">
                <a:solidFill>
                  <a:schemeClr val="tx1">
                    <a:lumMod val="50000"/>
                  </a:schemeClr>
                </a:solidFill>
              </a:rPr>
              <a:t>For the reporting of the movement of a wagon, data included in these messages must</a:t>
            </a:r>
            <a:r>
              <a:rPr lang="cs-CZ" altLang="cs-CZ" sz="14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altLang="cs-CZ" sz="1400" dirty="0">
                <a:solidFill>
                  <a:schemeClr val="tx1">
                    <a:lumMod val="50000"/>
                  </a:schemeClr>
                </a:solidFill>
              </a:rPr>
              <a:t>be stored and electronically accessible. They must be also exchanged within message</a:t>
            </a:r>
            <a:r>
              <a:rPr lang="cs-CZ" altLang="cs-CZ" sz="14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altLang="cs-CZ" sz="1400" dirty="0">
                <a:solidFill>
                  <a:schemeClr val="tx1">
                    <a:lumMod val="50000"/>
                  </a:schemeClr>
                </a:solidFill>
              </a:rPr>
              <a:t>on contractual base to </a:t>
            </a:r>
            <a:r>
              <a:rPr lang="en-US" altLang="cs-CZ" sz="1400" dirty="0" err="1">
                <a:solidFill>
                  <a:schemeClr val="tx1">
                    <a:lumMod val="50000"/>
                  </a:schemeClr>
                </a:solidFill>
              </a:rPr>
              <a:t>authori</a:t>
            </a:r>
            <a:r>
              <a:rPr lang="cs-CZ" altLang="cs-CZ" sz="1400" dirty="0">
                <a:solidFill>
                  <a:schemeClr val="tx1">
                    <a:lumMod val="50000"/>
                  </a:schemeClr>
                </a:solidFill>
              </a:rPr>
              <a:t>s</a:t>
            </a:r>
            <a:r>
              <a:rPr lang="en-US" altLang="cs-CZ" sz="1400" dirty="0">
                <a:solidFill>
                  <a:schemeClr val="tx1">
                    <a:lumMod val="50000"/>
                  </a:schemeClr>
                </a:solidFill>
              </a:rPr>
              <a:t>ed parties.</a:t>
            </a:r>
            <a:endParaRPr lang="cs-CZ" altLang="cs-CZ" sz="1400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altLang="cs-CZ" sz="1400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altLang="cs-CZ" sz="1400" dirty="0">
                <a:solidFill>
                  <a:schemeClr val="tx1">
                    <a:lumMod val="50000"/>
                  </a:schemeClr>
                </a:solidFill>
              </a:rPr>
              <a:t>— Wagon Release notice </a:t>
            </a:r>
            <a:endParaRPr lang="cs-CZ" altLang="cs-CZ" sz="1400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altLang="cs-CZ" sz="1400" dirty="0">
                <a:solidFill>
                  <a:schemeClr val="tx1">
                    <a:lumMod val="50000"/>
                  </a:schemeClr>
                </a:solidFill>
              </a:rPr>
              <a:t>— Wagon Departure notice </a:t>
            </a:r>
            <a:endParaRPr lang="cs-CZ" altLang="cs-CZ" sz="1400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altLang="cs-CZ" sz="1400" dirty="0">
                <a:solidFill>
                  <a:schemeClr val="tx1">
                    <a:lumMod val="50000"/>
                  </a:schemeClr>
                </a:solidFill>
              </a:rPr>
              <a:t>— Wagon Yard arrival </a:t>
            </a:r>
            <a:endParaRPr lang="cs-CZ" altLang="cs-CZ" sz="1400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altLang="cs-CZ" sz="1400" dirty="0">
                <a:solidFill>
                  <a:schemeClr val="tx1">
                    <a:lumMod val="50000"/>
                  </a:schemeClr>
                </a:solidFill>
              </a:rPr>
              <a:t>— Wagon Yard departure </a:t>
            </a:r>
            <a:endParaRPr lang="cs-CZ" altLang="cs-CZ" sz="1400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altLang="cs-CZ" sz="1400" dirty="0">
                <a:solidFill>
                  <a:schemeClr val="tx1">
                    <a:lumMod val="50000"/>
                  </a:schemeClr>
                </a:solidFill>
              </a:rPr>
              <a:t>— Wagon Exceptions message </a:t>
            </a:r>
            <a:endParaRPr lang="cs-CZ" altLang="cs-CZ" sz="1400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altLang="cs-CZ" sz="1400" dirty="0">
                <a:solidFill>
                  <a:schemeClr val="tx1">
                    <a:lumMod val="50000"/>
                  </a:schemeClr>
                </a:solidFill>
              </a:rPr>
              <a:t>— Wagon Arrival notice </a:t>
            </a:r>
            <a:endParaRPr lang="cs-CZ" altLang="cs-CZ" sz="1400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altLang="cs-CZ" sz="1400" dirty="0">
                <a:solidFill>
                  <a:schemeClr val="tx1">
                    <a:lumMod val="50000"/>
                  </a:schemeClr>
                </a:solidFill>
              </a:rPr>
              <a:t>— Wagon Delivery notice </a:t>
            </a:r>
            <a:endParaRPr lang="cs-CZ" altLang="cs-CZ" sz="1400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altLang="cs-CZ" sz="1400" dirty="0">
                <a:solidFill>
                  <a:schemeClr val="tx1">
                    <a:lumMod val="50000"/>
                  </a:schemeClr>
                </a:solidFill>
              </a:rPr>
              <a:t>—</a:t>
            </a:r>
            <a:r>
              <a:rPr lang="cs-CZ" altLang="cs-CZ" sz="14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cs-CZ" altLang="cs-CZ" sz="1400" dirty="0" err="1">
                <a:solidFill>
                  <a:schemeClr val="tx1">
                    <a:lumMod val="50000"/>
                  </a:schemeClr>
                </a:solidFill>
              </a:rPr>
              <a:t>Wagon</a:t>
            </a:r>
            <a:r>
              <a:rPr lang="cs-CZ" altLang="cs-CZ" sz="14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cs-CZ" altLang="cs-CZ" sz="1400" dirty="0" err="1">
                <a:solidFill>
                  <a:schemeClr val="tx1">
                    <a:lumMod val="50000"/>
                  </a:schemeClr>
                </a:solidFill>
              </a:rPr>
              <a:t>Interchange</a:t>
            </a:r>
            <a:r>
              <a:rPr lang="cs-CZ" altLang="cs-CZ" sz="14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cs-CZ" altLang="cs-CZ" sz="1400" dirty="0" err="1">
                <a:solidFill>
                  <a:schemeClr val="tx1">
                    <a:lumMod val="50000"/>
                  </a:schemeClr>
                </a:solidFill>
              </a:rPr>
              <a:t>Notice</a:t>
            </a:r>
            <a:r>
              <a:rPr lang="cs-CZ" altLang="cs-CZ" sz="1400" dirty="0">
                <a:solidFill>
                  <a:schemeClr val="tx1">
                    <a:lumMod val="50000"/>
                  </a:schemeClr>
                </a:solidFill>
              </a:rPr>
              <a:t> </a:t>
            </a:r>
          </a:p>
          <a:p>
            <a:pPr marL="0" indent="0">
              <a:buNone/>
            </a:pPr>
            <a:endParaRPr lang="cs-CZ" altLang="cs-CZ" sz="1400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altLang="cs-CZ" sz="1400" dirty="0">
                <a:solidFill>
                  <a:schemeClr val="tx1">
                    <a:lumMod val="50000"/>
                  </a:schemeClr>
                </a:solidFill>
              </a:rPr>
              <a:t>Under contractual agreement, the LRU must provide to the Customer the wagon</a:t>
            </a:r>
            <a:r>
              <a:rPr lang="cs-CZ" altLang="cs-CZ" sz="14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altLang="cs-CZ" sz="1400" dirty="0">
                <a:solidFill>
                  <a:schemeClr val="tx1">
                    <a:lumMod val="50000"/>
                  </a:schemeClr>
                </a:solidFill>
              </a:rPr>
              <a:t>movement information using the messages described below.</a:t>
            </a:r>
          </a:p>
          <a:p>
            <a:pPr marL="0" indent="0">
              <a:buNone/>
            </a:pPr>
            <a:r>
              <a:rPr lang="en-US" altLang="cs-CZ" sz="1400" dirty="0">
                <a:solidFill>
                  <a:schemeClr val="tx1">
                    <a:lumMod val="50000"/>
                  </a:schemeClr>
                </a:solidFill>
              </a:rPr>
              <a:t>These events may be stored in the Wagon and Intermodal Unit Operational Database.</a:t>
            </a:r>
            <a:endParaRPr lang="cs-CZ" altLang="cs-CZ" sz="1400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altLang="cs-CZ" sz="14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2175FFB-EF16-46B7-A834-E5DE878843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585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17" indent="-263776" eaLnBrk="0" hangingPunct="0">
              <a:defRPr sz="2585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55103" indent="-211021" eaLnBrk="0" hangingPunct="0">
              <a:defRPr sz="2585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77145" indent="-211021" eaLnBrk="0" hangingPunct="0">
              <a:defRPr sz="2585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9186" indent="-211021" eaLnBrk="0" hangingPunct="0">
              <a:defRPr sz="2585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1227" indent="-211021" algn="ctr" eaLnBrk="0" fontAlgn="base" hangingPunct="0">
              <a:spcBef>
                <a:spcPct val="0"/>
              </a:spcBef>
              <a:spcAft>
                <a:spcPct val="0"/>
              </a:spcAft>
              <a:defRPr sz="2585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43269" indent="-211021" algn="ctr" eaLnBrk="0" fontAlgn="base" hangingPunct="0">
              <a:spcBef>
                <a:spcPct val="0"/>
              </a:spcBef>
              <a:spcAft>
                <a:spcPct val="0"/>
              </a:spcAft>
              <a:defRPr sz="2585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165310" indent="-211021" algn="ctr" eaLnBrk="0" fontAlgn="base" hangingPunct="0">
              <a:spcBef>
                <a:spcPct val="0"/>
              </a:spcBef>
              <a:spcAft>
                <a:spcPct val="0"/>
              </a:spcAft>
              <a:defRPr sz="2585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587351" indent="-211021" algn="ctr" eaLnBrk="0" fontAlgn="base" hangingPunct="0">
              <a:spcBef>
                <a:spcPct val="0"/>
              </a:spcBef>
              <a:spcAft>
                <a:spcPct val="0"/>
              </a:spcAft>
              <a:defRPr sz="2585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80A91A7-50BC-4113-A12F-5C487F93CCF5}" type="slidenum">
              <a:rPr lang="en-GB" altLang="cs-CZ" sz="738">
                <a:latin typeface="Verdana" panose="020B0604030504040204" pitchFamily="34" charset="0"/>
              </a:rPr>
              <a:pPr eaLnBrk="1" hangingPunct="1"/>
              <a:t>1</a:t>
            </a:fld>
            <a:endParaRPr lang="en-GB" altLang="cs-CZ" sz="738">
              <a:latin typeface="Verdana" panose="020B060403050404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CBC2D40-D150-497F-A10B-1D2EF95F84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366" y="232019"/>
            <a:ext cx="5430826" cy="52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 anchor="b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cs-CZ" sz="2400" kern="0" dirty="0"/>
              <a:t> </a:t>
            </a:r>
            <a:r>
              <a:rPr lang="cs-CZ" altLang="cs-CZ" sz="2400" b="1" kern="0" dirty="0">
                <a:solidFill>
                  <a:srgbClr val="00B0F0"/>
                </a:solidFill>
              </a:rPr>
              <a:t> TAF </a:t>
            </a:r>
            <a:r>
              <a:rPr lang="cs-CZ" altLang="cs-CZ" sz="2400" b="1" kern="0" dirty="0" err="1">
                <a:solidFill>
                  <a:srgbClr val="00B0F0"/>
                </a:solidFill>
              </a:rPr>
              <a:t>Wagon</a:t>
            </a:r>
            <a:r>
              <a:rPr lang="cs-CZ" altLang="cs-CZ" sz="2400" b="1" kern="0" dirty="0">
                <a:solidFill>
                  <a:srgbClr val="00B0F0"/>
                </a:solidFill>
              </a:rPr>
              <a:t> </a:t>
            </a:r>
            <a:r>
              <a:rPr lang="cs-CZ" altLang="cs-CZ" sz="2400" b="1" kern="0" dirty="0" err="1">
                <a:solidFill>
                  <a:srgbClr val="00B0F0"/>
                </a:solidFill>
              </a:rPr>
              <a:t>Movement</a:t>
            </a:r>
            <a:r>
              <a:rPr lang="cs-CZ" altLang="cs-CZ" sz="2400" b="1" kern="0" dirty="0">
                <a:solidFill>
                  <a:srgbClr val="00B0F0"/>
                </a:solidFill>
              </a:rPr>
              <a:t> (WM)</a:t>
            </a:r>
            <a:endParaRPr lang="en-AU" altLang="cs-CZ" sz="2400" b="1" kern="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474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>
            <a:extLst>
              <a:ext uri="{FF2B5EF4-FFF2-40B4-BE49-F238E27FC236}">
                <a16:creationId xmlns:a16="http://schemas.microsoft.com/office/drawing/2014/main" id="{6E9302E4-3867-4A16-BCAF-A617D114FE57}"/>
              </a:ext>
            </a:extLst>
          </p:cNvPr>
          <p:cNvSpPr txBox="1">
            <a:spLocks/>
          </p:cNvSpPr>
          <p:nvPr/>
        </p:nvSpPr>
        <p:spPr>
          <a:xfrm>
            <a:off x="850900" y="339725"/>
            <a:ext cx="5521300" cy="424979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cs-CZ" kern="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45E42ED-BADB-EF73-9D2F-043D441FF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900" y="188641"/>
            <a:ext cx="6313387" cy="504056"/>
          </a:xfrm>
        </p:spPr>
        <p:txBody>
          <a:bodyPr/>
          <a:lstStyle/>
          <a:p>
            <a:br>
              <a:rPr lang="en-GB" sz="1800" b="1" dirty="0"/>
            </a:br>
            <a:r>
              <a:rPr lang="cs-CZ" sz="1800" b="1" dirty="0"/>
              <a:t>  </a:t>
            </a:r>
            <a:r>
              <a:rPr lang="cs-CZ" sz="2400" b="1" dirty="0">
                <a:solidFill>
                  <a:srgbClr val="00B0F0"/>
                </a:solidFill>
              </a:rPr>
              <a:t>TAF WM </a:t>
            </a:r>
            <a:r>
              <a:rPr lang="cs-CZ" sz="2400" b="1" dirty="0" err="1">
                <a:solidFill>
                  <a:srgbClr val="00B0F0"/>
                </a:solidFill>
              </a:rPr>
              <a:t>Issues</a:t>
            </a:r>
            <a:endParaRPr lang="en-BE" sz="2400" b="1" dirty="0">
              <a:solidFill>
                <a:srgbClr val="00B0F0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F969F91-9325-8C70-4EAC-B2D1989B8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150" y="1127001"/>
            <a:ext cx="8236744" cy="4894288"/>
          </a:xfrm>
        </p:spPr>
        <p:txBody>
          <a:bodyPr/>
          <a:lstStyle/>
          <a:p>
            <a:pPr marL="457200" lvl="1" indent="0" algn="just">
              <a:spcAft>
                <a:spcPts val="300"/>
              </a:spcAft>
              <a:buClrTx/>
              <a:buNone/>
            </a:pPr>
            <a:r>
              <a:rPr lang="cs-CZ" sz="1800" kern="1200" spc="-5" dirty="0" err="1">
                <a:solidFill>
                  <a:srgbClr val="7030A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Issues</a:t>
            </a:r>
            <a:r>
              <a:rPr lang="cs-CZ" sz="1800" kern="1200" spc="-5" dirty="0">
                <a:solidFill>
                  <a:srgbClr val="7030A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</a:p>
          <a:p>
            <a:pPr marL="742950" lvl="1" algn="just">
              <a:spcAft>
                <a:spcPts val="300"/>
              </a:spcAft>
              <a:buClrTx/>
              <a:buFont typeface="Arial" panose="020B0604020202020204" pitchFamily="34" charset="0"/>
              <a:buChar char="•"/>
            </a:pPr>
            <a:r>
              <a:rPr lang="en-US" kern="1200" spc="-5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No known implementation of WM messages 16 years after TAF issue</a:t>
            </a:r>
          </a:p>
          <a:p>
            <a:pPr marL="742950" lvl="1" algn="just">
              <a:spcAft>
                <a:spcPts val="300"/>
              </a:spcAft>
              <a:buClrTx/>
              <a:buFont typeface="Arial" panose="020B0604020202020204" pitchFamily="34" charset="0"/>
              <a:buChar char="•"/>
            </a:pPr>
            <a:r>
              <a:rPr lang="en-US" kern="1200" spc="-5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Partly because TAF wording is still unclear and detached from reality</a:t>
            </a:r>
          </a:p>
          <a:p>
            <a:pPr marL="742950" lvl="1" algn="just">
              <a:spcAft>
                <a:spcPts val="300"/>
              </a:spcAft>
              <a:buClrTx/>
              <a:buFont typeface="Arial" panose="020B0604020202020204" pitchFamily="34" charset="0"/>
              <a:buChar char="•"/>
            </a:pPr>
            <a:r>
              <a:rPr lang="en-US" kern="1200" spc="-5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No revision of the WM wording since 2006, only cosmetic changes  </a:t>
            </a:r>
          </a:p>
          <a:p>
            <a:pPr marL="742950" lvl="1" algn="just">
              <a:spcAft>
                <a:spcPts val="300"/>
              </a:spcAft>
              <a:buClrTx/>
              <a:buFont typeface="Arial" panose="020B0604020202020204" pitchFamily="34" charset="0"/>
              <a:buChar char="•"/>
            </a:pPr>
            <a:r>
              <a:rPr lang="en-US" kern="1200" spc="-5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TAF assumes specific message per event (useless, costly)</a:t>
            </a:r>
          </a:p>
          <a:p>
            <a:pPr marL="742950" lvl="1" algn="just">
              <a:spcAft>
                <a:spcPts val="300"/>
              </a:spcAft>
              <a:buClrTx/>
              <a:buFont typeface="Arial" panose="020B0604020202020204" pitchFamily="34" charset="0"/>
              <a:buChar char="•"/>
            </a:pPr>
            <a:r>
              <a:rPr lang="en-US" kern="1200" spc="-5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Some events </a:t>
            </a:r>
            <a:r>
              <a:rPr lang="cs-CZ" kern="1200" spc="-5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are not </a:t>
            </a:r>
            <a:r>
              <a:rPr lang="cs-CZ" kern="1200" spc="-5" dirty="0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real</a:t>
            </a:r>
            <a:r>
              <a:rPr lang="cs-CZ" kern="1200" spc="-5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</a:t>
            </a:r>
            <a:r>
              <a:rPr lang="en-US" kern="1200" spc="-5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RUs need more and other events </a:t>
            </a:r>
          </a:p>
          <a:p>
            <a:pPr marL="742950" lvl="1" algn="just">
              <a:spcAft>
                <a:spcPts val="300"/>
              </a:spcAft>
              <a:buClrTx/>
              <a:buFont typeface="Arial" panose="020B0604020202020204" pitchFamily="34" charset="0"/>
              <a:buChar char="•"/>
            </a:pPr>
            <a:r>
              <a:rPr lang="en-US" kern="1200" spc="-5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Wrong/not existing exchange partners (customers, LRU, WIMO) </a:t>
            </a:r>
          </a:p>
          <a:p>
            <a:pPr marL="742950" lvl="1" algn="just">
              <a:spcAft>
                <a:spcPts val="300"/>
              </a:spcAft>
              <a:buClrTx/>
              <a:buFont typeface="Arial" panose="020B0604020202020204" pitchFamily="34" charset="0"/>
              <a:buChar char="•"/>
            </a:pPr>
            <a:endParaRPr lang="cs-CZ" sz="1800" kern="1200" spc="-5" dirty="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742950" lvl="1" algn="just">
              <a:spcAft>
                <a:spcPts val="300"/>
              </a:spcAft>
              <a:buClrTx/>
              <a:buFont typeface="Arial" panose="020B0604020202020204" pitchFamily="34" charset="0"/>
              <a:buChar char="•"/>
            </a:pPr>
            <a:endParaRPr lang="en-US" sz="1800" kern="1200" spc="-5" dirty="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457200" lvl="1" indent="0" algn="just">
              <a:spcAft>
                <a:spcPts val="300"/>
              </a:spcAft>
              <a:buClrTx/>
              <a:buNone/>
            </a:pPr>
            <a:r>
              <a:rPr lang="en-US" sz="1800" kern="1200" spc="-5" dirty="0">
                <a:solidFill>
                  <a:srgbClr val="7030A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Same time, there exists ISR of RailData </a:t>
            </a:r>
            <a:endParaRPr lang="cs-CZ" sz="1800" kern="1200" spc="-5" dirty="0">
              <a:solidFill>
                <a:srgbClr val="7030A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1150937" lvl="2" algn="just">
              <a:spcAft>
                <a:spcPts val="300"/>
              </a:spcAft>
              <a:buClrTx/>
              <a:buFont typeface="Arial" panose="020B0604020202020204" pitchFamily="34" charset="0"/>
              <a:buChar char="•"/>
            </a:pPr>
            <a:r>
              <a:rPr lang="cs-CZ" sz="1600" kern="1200" spc="-5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</a:t>
            </a:r>
            <a:r>
              <a:rPr lang="en-US" sz="1600" kern="1200" spc="-5" dirty="0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entral</a:t>
            </a:r>
            <a:r>
              <a:rPr lang="en-US" sz="1600" kern="1200" spc="-5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platform to exchange wagon movement messages </a:t>
            </a:r>
          </a:p>
          <a:p>
            <a:pPr marL="1150937" lvl="2" algn="just">
              <a:spcAft>
                <a:spcPts val="30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kern="1200" spc="-5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Large number (now 25) of RU use ISR and more RUs are joining </a:t>
            </a:r>
          </a:p>
          <a:p>
            <a:pPr marL="1150937" lvl="2" algn="just">
              <a:spcAft>
                <a:spcPts val="30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kern="1200" spc="-5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ISR </a:t>
            </a:r>
            <a:r>
              <a:rPr lang="cs-CZ" sz="1600" kern="1200" spc="-5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WSM </a:t>
            </a:r>
            <a:r>
              <a:rPr lang="cs-CZ" sz="1600" kern="1200" spc="-5" dirty="0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version</a:t>
            </a:r>
            <a:r>
              <a:rPr lang="cs-CZ" sz="1600" kern="1200" spc="-5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200" spc="-5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05 certified by EUAR as soft compliant</a:t>
            </a:r>
          </a:p>
          <a:p>
            <a:pPr marL="1150937" lvl="2" algn="just">
              <a:spcAft>
                <a:spcPts val="30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spc="-5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WSM 60 </a:t>
            </a:r>
            <a:r>
              <a:rPr lang="cs-CZ" sz="1600" spc="-5" dirty="0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uses</a:t>
            </a:r>
            <a:r>
              <a:rPr lang="cs-CZ" sz="1600" spc="-5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spc="-5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TAF idents and</a:t>
            </a:r>
            <a:r>
              <a:rPr lang="cs-CZ" sz="1600" spc="-5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600" spc="-5" dirty="0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can</a:t>
            </a:r>
            <a:r>
              <a:rPr lang="cs-CZ" sz="1600" spc="-5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use </a:t>
            </a:r>
            <a:r>
              <a:rPr lang="en-US" sz="1600" spc="-5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also CRD location coding </a:t>
            </a:r>
            <a:r>
              <a:rPr lang="en-US" sz="1600" kern="1200" spc="-5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lvl="1" indent="0" algn="just">
              <a:spcAft>
                <a:spcPts val="300"/>
              </a:spcAft>
              <a:buNone/>
            </a:pPr>
            <a:endParaRPr lang="en-US" sz="1800" kern="1200" spc="-5" dirty="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457200" lvl="1" indent="0" algn="just">
              <a:spcAft>
                <a:spcPts val="300"/>
              </a:spcAft>
              <a:buNone/>
            </a:pPr>
            <a:endParaRPr lang="cs-CZ" sz="1800" spc="-5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1208087" lvl="2" indent="-342900" algn="just">
              <a:spcAft>
                <a:spcPts val="300"/>
              </a:spcAft>
              <a:buFont typeface="Symbol" panose="05050102010706020507" pitchFamily="18" charset="2"/>
              <a:buChar char=""/>
            </a:pPr>
            <a:endParaRPr lang="en-BE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CC182C4-5214-1674-FF34-62B9FFF893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2DBBB6-4D31-443F-B351-AF08ACDF74FF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179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CBFBCF-CAAC-48A2-82B4-819FF3E29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900" y="339725"/>
            <a:ext cx="5305276" cy="424979"/>
          </a:xfrm>
        </p:spPr>
        <p:txBody>
          <a:bodyPr/>
          <a:lstStyle/>
          <a:p>
            <a:r>
              <a:rPr lang="en-GB" dirty="0"/>
              <a:t> </a:t>
            </a:r>
            <a:r>
              <a:rPr lang="cs-CZ" sz="2400" b="1" dirty="0" err="1">
                <a:solidFill>
                  <a:srgbClr val="00B0F0"/>
                </a:solidFill>
              </a:rPr>
              <a:t>What</a:t>
            </a:r>
            <a:r>
              <a:rPr lang="cs-CZ" sz="2400" b="1" dirty="0">
                <a:solidFill>
                  <a:srgbClr val="00B0F0"/>
                </a:solidFill>
              </a:rPr>
              <a:t> </a:t>
            </a:r>
            <a:r>
              <a:rPr lang="cs-CZ" sz="2400" b="1" dirty="0" err="1">
                <a:solidFill>
                  <a:srgbClr val="00B0F0"/>
                </a:solidFill>
              </a:rPr>
              <a:t>next</a:t>
            </a:r>
            <a:r>
              <a:rPr lang="cs-CZ" sz="2400" b="1" dirty="0">
                <a:solidFill>
                  <a:srgbClr val="00B0F0"/>
                </a:solidFill>
              </a:rPr>
              <a:t> </a:t>
            </a:r>
            <a:r>
              <a:rPr lang="cs-CZ" sz="2400" b="1" dirty="0" err="1">
                <a:solidFill>
                  <a:srgbClr val="00B0F0"/>
                </a:solidFill>
              </a:rPr>
              <a:t>with</a:t>
            </a:r>
            <a:r>
              <a:rPr lang="cs-CZ" sz="2400" b="1" dirty="0">
                <a:solidFill>
                  <a:srgbClr val="00B0F0"/>
                </a:solidFill>
              </a:rPr>
              <a:t> TAF WM?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FB49273-C782-497A-9ACE-594AC59E7C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1E12DBB-C920-4EEB-86C3-7D8FF34770AE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5701C26-B22D-4057-A57C-1CD68DDEE026}"/>
              </a:ext>
            </a:extLst>
          </p:cNvPr>
          <p:cNvSpPr txBox="1"/>
          <p:nvPr/>
        </p:nvSpPr>
        <p:spPr>
          <a:xfrm>
            <a:off x="467544" y="1340768"/>
            <a:ext cx="8496944" cy="44704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spcAft>
                <a:spcPts val="0"/>
              </a:spcAft>
            </a:pPr>
            <a:r>
              <a:rPr lang="en-US" dirty="0">
                <a:solidFill>
                  <a:srgbClr val="7030A0"/>
                </a:solidFill>
              </a:rPr>
              <a:t>Both freight RUs and EUAR wish to modify TAF in order to ensure broad implementation of WM function to enable better services for customers. </a:t>
            </a:r>
          </a:p>
          <a:p>
            <a:pPr lvl="1">
              <a:spcAft>
                <a:spcPts val="0"/>
              </a:spcAft>
            </a:pPr>
            <a:endParaRPr lang="en-US" dirty="0">
              <a:solidFill>
                <a:srgbClr val="003366"/>
              </a:solidFill>
            </a:endParaRPr>
          </a:p>
          <a:p>
            <a:pPr lvl="1">
              <a:spcAft>
                <a:spcPts val="0"/>
              </a:spcAft>
            </a:pPr>
            <a:r>
              <a:rPr lang="en-US" sz="1600" spc="-5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To achieve it, JSG decided to create specific Telematics Expert Group (TEG) for WM</a:t>
            </a:r>
            <a:endParaRPr lang="cs-CZ" sz="1600" spc="-5" dirty="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600" spc="-5" dirty="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1200150" lvl="2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spc="-5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TEGs are permanent groups providing expertise to SMO and JSG for the TAF/TAP maintenance process</a:t>
            </a:r>
            <a:endParaRPr lang="cs-CZ" sz="1600" spc="-5" dirty="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1200150" lvl="2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spc="-5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TEGs are created when needed to gather expertise to resolve a matter</a:t>
            </a:r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spc="-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JSG entrusted </a:t>
            </a:r>
            <a:r>
              <a:rPr lang="en-US" sz="1600" spc="-5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RailData to establish „TEG 6“ for WM (and TEG 5 for COM)</a:t>
            </a:r>
            <a:endParaRPr lang="cs-CZ" sz="1600" spc="-5" dirty="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spc="-5" dirty="0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This</a:t>
            </a:r>
            <a:r>
              <a:rPr lang="cs-CZ" sz="1600" spc="-5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600" spc="-5" dirty="0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decision</a:t>
            </a:r>
            <a:r>
              <a:rPr lang="cs-CZ" sz="1600" spc="-5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600" spc="-5" dirty="0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is</a:t>
            </a:r>
            <a:r>
              <a:rPr lang="cs-CZ" sz="1600" spc="-5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600" spc="-5" dirty="0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supported</a:t>
            </a:r>
            <a:r>
              <a:rPr lang="cs-CZ" sz="1600" spc="-5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600" spc="-5" dirty="0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also</a:t>
            </a:r>
            <a:r>
              <a:rPr lang="cs-CZ" sz="1600" spc="-5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by EUAR as </a:t>
            </a:r>
            <a:r>
              <a:rPr lang="cs-CZ" sz="1600" spc="-5" dirty="0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agreed</a:t>
            </a:r>
            <a:r>
              <a:rPr lang="cs-CZ" sz="1600" spc="-5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on EUAR-RD meeting</a:t>
            </a:r>
            <a:endParaRPr lang="en-US" sz="1600" spc="-5" dirty="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spcAft>
                <a:spcPts val="300"/>
              </a:spcAft>
              <a:buFont typeface="Symbol" panose="05050102010706020507" pitchFamily="18" charset="2"/>
              <a:buChar char=""/>
            </a:pPr>
            <a:endParaRPr lang="en-US" sz="1600" spc="-5" dirty="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lvl="1" algn="just">
              <a:spcAft>
                <a:spcPts val="300"/>
              </a:spcAft>
            </a:pPr>
            <a:r>
              <a:rPr lang="en-US" sz="1600" spc="-5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RD intentions:</a:t>
            </a:r>
            <a:endParaRPr lang="cs-CZ" sz="1600" spc="-5" dirty="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1200150" lvl="2" indent="-285750"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00000"/>
                </a:solidFill>
                <a:latin typeface="Arial" panose="020B0604020202020204" pitchFamily="34" charset="0"/>
                <a:ea typeface="Myriad Pro"/>
                <a:cs typeface="Arial" panose="020B0604020202020204" pitchFamily="34" charset="0"/>
              </a:rPr>
              <a:t>To a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Myriad Pro"/>
                <a:cs typeface="Arial" panose="020B0604020202020204" pitchFamily="34" charset="0"/>
              </a:rPr>
              <a:t>nalyze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Myriad Pro"/>
                <a:cs typeface="Arial" panose="020B0604020202020204" pitchFamily="34" charset="0"/>
              </a:rPr>
              <a:t> TAF chapter 4.2.8</a:t>
            </a:r>
            <a:r>
              <a:rPr lang="cs-CZ" sz="1600" dirty="0">
                <a:solidFill>
                  <a:srgbClr val="000000"/>
                </a:solidFill>
                <a:latin typeface="Arial" panose="020B0604020202020204" pitchFamily="34" charset="0"/>
                <a:ea typeface="Myriad Pro"/>
                <a:cs typeface="Arial" panose="020B0604020202020204" pitchFamily="34" charset="0"/>
              </a:rPr>
              <a:t> and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Myriad Pro"/>
                <a:cs typeface="Arial" panose="020B0604020202020204" pitchFamily="34" charset="0"/>
              </a:rPr>
              <a:t> check </a:t>
            </a:r>
            <a:r>
              <a:rPr lang="cs-CZ" sz="1600" dirty="0" err="1">
                <a:solidFill>
                  <a:srgbClr val="000000"/>
                </a:solidFill>
                <a:latin typeface="Arial" panose="020B0604020202020204" pitchFamily="34" charset="0"/>
                <a:ea typeface="Myriad Pro"/>
                <a:cs typeface="Arial" panose="020B0604020202020204" pitchFamily="34" charset="0"/>
              </a:rPr>
              <a:t>with</a:t>
            </a:r>
            <a:r>
              <a:rPr lang="cs-CZ" sz="1600" dirty="0">
                <a:solidFill>
                  <a:srgbClr val="000000"/>
                </a:solidFill>
                <a:latin typeface="Arial" panose="020B0604020202020204" pitchFamily="34" charset="0"/>
                <a:ea typeface="Myriad Pro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latin typeface="Arial" panose="020B0604020202020204" pitchFamily="34" charset="0"/>
                <a:ea typeface="Myriad Pro"/>
                <a:cs typeface="Arial" panose="020B0604020202020204" pitchFamily="34" charset="0"/>
              </a:rPr>
              <a:t>rail</a:t>
            </a:r>
            <a:r>
              <a:rPr lang="cs-CZ" sz="1600" dirty="0">
                <a:solidFill>
                  <a:srgbClr val="000000"/>
                </a:solidFill>
                <a:latin typeface="Arial" panose="020B0604020202020204" pitchFamily="34" charset="0"/>
                <a:ea typeface="Myriad Pro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latin typeface="Arial" panose="020B0604020202020204" pitchFamily="34" charset="0"/>
                <a:ea typeface="Myriad Pro"/>
                <a:cs typeface="Arial" panose="020B0604020202020204" pitchFamily="34" charset="0"/>
              </a:rPr>
              <a:t>processes</a:t>
            </a:r>
            <a:endParaRPr lang="cs-CZ" sz="1600" dirty="0">
              <a:solidFill>
                <a:srgbClr val="000000"/>
              </a:solidFill>
              <a:latin typeface="Arial" panose="020B0604020202020204" pitchFamily="34" charset="0"/>
              <a:ea typeface="Myriad Pro"/>
              <a:cs typeface="Arial" panose="020B0604020202020204" pitchFamily="34" charset="0"/>
            </a:endParaRPr>
          </a:p>
          <a:p>
            <a:pPr marL="1200150" lvl="2" indent="-285750"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spc="-5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To correct TAF and align it with ISR as best and real practice</a:t>
            </a:r>
            <a:endParaRPr lang="cs-CZ" sz="1600" spc="-5" dirty="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1200150" lvl="2" indent="-285750"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spc="-5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To promote ISR &amp; WSM as TAF sector solutions </a:t>
            </a:r>
            <a:endParaRPr lang="cs-CZ" sz="1600" spc="-5" dirty="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1200150" lvl="2" indent="-285750"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spc="-5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To p</a:t>
            </a:r>
            <a:r>
              <a:rPr lang="en-US" sz="1600" spc="-5" dirty="0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ropose</a:t>
            </a:r>
            <a:r>
              <a:rPr lang="en-US" sz="1600" spc="-5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Change Request for TAF text and related annexes</a:t>
            </a:r>
          </a:p>
        </p:txBody>
      </p:sp>
    </p:spTree>
    <p:extLst>
      <p:ext uri="{BB962C8B-B14F-4D97-AF65-F5344CB8AC3E}">
        <p14:creationId xmlns:p14="http://schemas.microsoft.com/office/powerpoint/2010/main" val="2726247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CBFBCF-CAAC-48A2-82B4-819FF3E29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900" y="339725"/>
            <a:ext cx="5305276" cy="424979"/>
          </a:xfrm>
        </p:spPr>
        <p:txBody>
          <a:bodyPr/>
          <a:lstStyle/>
          <a:p>
            <a:r>
              <a:rPr lang="en-GB" dirty="0"/>
              <a:t> </a:t>
            </a:r>
            <a:r>
              <a:rPr lang="cs-CZ" sz="2400" b="1" dirty="0">
                <a:solidFill>
                  <a:srgbClr val="00B0F0"/>
                </a:solidFill>
              </a:rPr>
              <a:t>TEG 6 </a:t>
            </a:r>
            <a:r>
              <a:rPr lang="cs-CZ" sz="2400" b="1" dirty="0" err="1">
                <a:solidFill>
                  <a:srgbClr val="00B0F0"/>
                </a:solidFill>
              </a:rPr>
              <a:t>foundation</a:t>
            </a:r>
            <a:endParaRPr lang="cs-CZ" sz="2400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FB49273-C782-497A-9ACE-594AC59E7C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1E12DBB-C920-4EEB-86C3-7D8FF34770AE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5701C26-B22D-4057-A57C-1CD68DDEE026}"/>
              </a:ext>
            </a:extLst>
          </p:cNvPr>
          <p:cNvSpPr txBox="1"/>
          <p:nvPr/>
        </p:nvSpPr>
        <p:spPr>
          <a:xfrm>
            <a:off x="142579" y="1268760"/>
            <a:ext cx="8676456" cy="48628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spcAft>
                <a:spcPts val="0"/>
              </a:spcAft>
            </a:pPr>
            <a:r>
              <a:rPr lang="en-US" b="1" dirty="0" err="1">
                <a:solidFill>
                  <a:srgbClr val="7030A0"/>
                </a:solidFill>
              </a:rPr>
              <a:t>Organisation</a:t>
            </a:r>
            <a:r>
              <a:rPr lang="en-US" b="1" dirty="0">
                <a:solidFill>
                  <a:srgbClr val="7030A0"/>
                </a:solidFill>
              </a:rPr>
              <a:t> setup:</a:t>
            </a:r>
          </a:p>
          <a:p>
            <a:pPr lvl="1">
              <a:spcAft>
                <a:spcPts val="0"/>
              </a:spcAft>
            </a:pPr>
            <a:endParaRPr lang="en-US" b="1" dirty="0">
              <a:solidFill>
                <a:srgbClr val="7030A0"/>
              </a:solidFill>
            </a:endParaRPr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dirty="0" err="1">
                <a:solidFill>
                  <a:schemeClr val="tx1">
                    <a:lumMod val="50000"/>
                  </a:schemeClr>
                </a:solidFill>
                <a:latin typeface="+mn-lt"/>
                <a:cs typeface="+mn-cs"/>
              </a:rPr>
              <a:t>Terms</a:t>
            </a:r>
            <a:r>
              <a:rPr lang="cs-CZ" sz="1600" dirty="0">
                <a:solidFill>
                  <a:schemeClr val="tx1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cs-CZ" sz="1600" dirty="0" err="1">
                <a:solidFill>
                  <a:schemeClr val="tx1">
                    <a:lumMod val="50000"/>
                  </a:schemeClr>
                </a:solidFill>
                <a:latin typeface="+mn-lt"/>
                <a:cs typeface="+mn-cs"/>
              </a:rPr>
              <a:t>of</a:t>
            </a:r>
            <a:r>
              <a:rPr lang="cs-CZ" sz="1600" dirty="0">
                <a:solidFill>
                  <a:schemeClr val="tx1">
                    <a:lumMod val="50000"/>
                  </a:schemeClr>
                </a:solidFill>
                <a:latin typeface="+mn-lt"/>
                <a:cs typeface="+mn-cs"/>
              </a:rPr>
              <a:t> Reference: </a:t>
            </a:r>
            <a:r>
              <a:rPr lang="cs-CZ" sz="1600" dirty="0" err="1">
                <a:solidFill>
                  <a:schemeClr val="tx1">
                    <a:lumMod val="50000"/>
                  </a:schemeClr>
                </a:solidFill>
                <a:latin typeface="+mn-lt"/>
                <a:cs typeface="+mn-cs"/>
              </a:rPr>
              <a:t>see</a:t>
            </a:r>
            <a:r>
              <a:rPr lang="cs-CZ" sz="1600" dirty="0">
                <a:solidFill>
                  <a:schemeClr val="tx1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JSG Governance </a:t>
            </a:r>
            <a:r>
              <a:rPr lang="en-US" sz="1800" u="sng" dirty="0" err="1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ToR</a:t>
            </a:r>
            <a:r>
              <a:rPr lang="cs-CZ" sz="1600" dirty="0">
                <a:solidFill>
                  <a:schemeClr val="tx1">
                    <a:lumMod val="50000"/>
                  </a:schemeClr>
                </a:solidFill>
                <a:latin typeface="+mn-lt"/>
                <a:cs typeface="+mn-cs"/>
              </a:rPr>
              <a:t>, </a:t>
            </a:r>
            <a:r>
              <a:rPr lang="cs-CZ" sz="1600" dirty="0" err="1">
                <a:solidFill>
                  <a:schemeClr val="tx1">
                    <a:lumMod val="50000"/>
                  </a:schemeClr>
                </a:solidFill>
                <a:latin typeface="+mn-lt"/>
                <a:cs typeface="+mn-cs"/>
              </a:rPr>
              <a:t>Annex</a:t>
            </a:r>
            <a:r>
              <a:rPr lang="cs-CZ" sz="1600" dirty="0">
                <a:solidFill>
                  <a:schemeClr val="tx1">
                    <a:lumMod val="50000"/>
                  </a:schemeClr>
                </a:solidFill>
                <a:latin typeface="+mn-lt"/>
                <a:cs typeface="+mn-cs"/>
              </a:rPr>
              <a:t> 2, part TEG5</a:t>
            </a:r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+mn-lt"/>
                <a:cs typeface="+mn-cs"/>
              </a:rPr>
              <a:t>RD will extend existing RD TAF expert meetings to be TEGs 6 (+5)</a:t>
            </a:r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+mn-lt"/>
                <a:cs typeface="+mn-cs"/>
              </a:rPr>
              <a:t>Chair of the ISR expert group (P.</a:t>
            </a:r>
            <a:r>
              <a:rPr lang="cs-CZ" sz="1600" dirty="0">
                <a:solidFill>
                  <a:schemeClr val="tx1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+mn-lt"/>
                <a:cs typeface="+mn-cs"/>
              </a:rPr>
              <a:t>Červinka) will chair TEG 6</a:t>
            </a:r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+mn-lt"/>
                <a:cs typeface="+mn-cs"/>
              </a:rPr>
              <a:t>Next RD TAF expert group meeting will include TEG 6 + TEG 5</a:t>
            </a:r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+mn-lt"/>
                <a:cs typeface="+mn-cs"/>
              </a:rPr>
              <a:t>TEG 5 + 6 first meetings date: Monday 26th of September 2022 (from 9 to 12, via Teams, detailed agenda will follow)</a:t>
            </a:r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+mn-lt"/>
                <a:cs typeface="+mn-cs"/>
              </a:rPr>
              <a:t>Experts from other RUs (from all sector) are </a:t>
            </a:r>
            <a:r>
              <a:rPr lang="en-US" sz="1600" dirty="0" err="1">
                <a:solidFill>
                  <a:schemeClr val="tx1">
                    <a:lumMod val="50000"/>
                  </a:schemeClr>
                </a:solidFill>
                <a:latin typeface="+mn-lt"/>
                <a:cs typeface="+mn-cs"/>
              </a:rPr>
              <a:t>invi</a:t>
            </a:r>
            <a:r>
              <a:rPr lang="cs-CZ" sz="1600" dirty="0">
                <a:solidFill>
                  <a:schemeClr val="tx1">
                    <a:lumMod val="50000"/>
                  </a:schemeClr>
                </a:solidFill>
                <a:latin typeface="+mn-lt"/>
                <a:cs typeface="+mn-cs"/>
              </a:rPr>
              <a:t>t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+mn-lt"/>
                <a:cs typeface="+mn-cs"/>
              </a:rPr>
              <a:t>ed and welcome</a:t>
            </a:r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+mn-lt"/>
                <a:cs typeface="+mn-cs"/>
              </a:rPr>
              <a:t>See the profile of desired TEG 6 members </a:t>
            </a:r>
            <a:endParaRPr lang="cs-CZ" sz="1600" dirty="0">
              <a:solidFill>
                <a:schemeClr val="tx1">
                  <a:lumMod val="50000"/>
                </a:schemeClr>
              </a:solidFill>
              <a:latin typeface="+mn-lt"/>
              <a:cs typeface="+mn-cs"/>
            </a:endParaRPr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1600" dirty="0">
              <a:solidFill>
                <a:schemeClr val="tx1">
                  <a:lumMod val="50000"/>
                </a:schemeClr>
              </a:solidFill>
              <a:latin typeface="+mn-lt"/>
              <a:cs typeface="+mn-cs"/>
            </a:endParaRP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b="1" dirty="0">
                <a:solidFill>
                  <a:srgbClr val="7030A0"/>
                </a:solidFill>
              </a:rPr>
              <a:t>Tasks</a:t>
            </a:r>
            <a:r>
              <a:rPr lang="cs-CZ" b="1" dirty="0">
                <a:solidFill>
                  <a:srgbClr val="7030A0"/>
                </a:solidFill>
              </a:rPr>
              <a:t>:</a:t>
            </a:r>
            <a:endParaRPr lang="en-US" b="1" dirty="0">
              <a:solidFill>
                <a:srgbClr val="7030A0"/>
              </a:solidFill>
            </a:endParaRPr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+mn-lt"/>
                <a:cs typeface="+mn-cs"/>
              </a:rPr>
              <a:t>Maintain</a:t>
            </a:r>
            <a:r>
              <a:rPr lang="cs-CZ" sz="1600" dirty="0">
                <a:solidFill>
                  <a:schemeClr val="tx1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+mn-lt"/>
                <a:cs typeface="+mn-cs"/>
              </a:rPr>
              <a:t>and improv</a:t>
            </a:r>
            <a:r>
              <a:rPr lang="cs-CZ" sz="1600" dirty="0">
                <a:solidFill>
                  <a:schemeClr val="tx1">
                    <a:lumMod val="50000"/>
                  </a:schemeClr>
                </a:solidFill>
                <a:latin typeface="+mn-lt"/>
                <a:cs typeface="+mn-cs"/>
              </a:rPr>
              <a:t>e 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+mn-lt"/>
                <a:cs typeface="+mn-cs"/>
              </a:rPr>
              <a:t>definitions and processes of </a:t>
            </a:r>
            <a:r>
              <a:rPr lang="cs-CZ" sz="1600" dirty="0" err="1">
                <a:solidFill>
                  <a:schemeClr val="tx1">
                    <a:lumMod val="50000"/>
                  </a:schemeClr>
                </a:solidFill>
                <a:latin typeface="+mn-lt"/>
                <a:cs typeface="+mn-cs"/>
              </a:rPr>
              <a:t>the</a:t>
            </a:r>
            <a:r>
              <a:rPr lang="cs-CZ" sz="1600" dirty="0">
                <a:solidFill>
                  <a:schemeClr val="tx1">
                    <a:lumMod val="50000"/>
                  </a:schemeClr>
                </a:solidFill>
                <a:latin typeface="+mn-lt"/>
                <a:cs typeface="+mn-cs"/>
              </a:rPr>
              <a:t> W.M. 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+mn-lt"/>
                <a:cs typeface="+mn-cs"/>
              </a:rPr>
              <a:t>messages </a:t>
            </a:r>
            <a:endParaRPr lang="cs-CZ" sz="1600" dirty="0">
              <a:solidFill>
                <a:schemeClr val="tx1">
                  <a:lumMod val="50000"/>
                </a:schemeClr>
              </a:solidFill>
              <a:latin typeface="+mn-lt"/>
              <a:cs typeface="+mn-cs"/>
            </a:endParaRPr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+mn-lt"/>
                <a:cs typeface="+mn-cs"/>
              </a:rPr>
              <a:t>Maintain</a:t>
            </a:r>
            <a:r>
              <a:rPr lang="cs-CZ" sz="1600" dirty="0">
                <a:solidFill>
                  <a:schemeClr val="tx1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+mn-lt"/>
                <a:cs typeface="+mn-cs"/>
              </a:rPr>
              <a:t>chapter W</a:t>
            </a:r>
            <a:r>
              <a:rPr lang="cs-CZ" sz="1600" dirty="0">
                <a:solidFill>
                  <a:schemeClr val="tx1">
                    <a:lumMod val="50000"/>
                  </a:schemeClr>
                </a:solidFill>
                <a:latin typeface="+mn-lt"/>
                <a:cs typeface="+mn-cs"/>
              </a:rPr>
              <a:t>.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+mn-lt"/>
                <a:cs typeface="+mn-cs"/>
              </a:rPr>
              <a:t>M</a:t>
            </a:r>
            <a:r>
              <a:rPr lang="cs-CZ" sz="1600" dirty="0">
                <a:solidFill>
                  <a:schemeClr val="tx1">
                    <a:lumMod val="50000"/>
                  </a:schemeClr>
                </a:solidFill>
                <a:latin typeface="+mn-lt"/>
                <a:cs typeface="+mn-cs"/>
              </a:rPr>
              <a:t>. i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+mn-lt"/>
                <a:cs typeface="+mn-cs"/>
              </a:rPr>
              <a:t>n sector handbook RU- RU- Keeper communication</a:t>
            </a:r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1800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828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>
            <a:extLst>
              <a:ext uri="{FF2B5EF4-FFF2-40B4-BE49-F238E27FC236}">
                <a16:creationId xmlns:a16="http://schemas.microsoft.com/office/drawing/2014/main" id="{6E9302E4-3867-4A16-BCAF-A617D114FE57}"/>
              </a:ext>
            </a:extLst>
          </p:cNvPr>
          <p:cNvSpPr txBox="1">
            <a:spLocks/>
          </p:cNvSpPr>
          <p:nvPr/>
        </p:nvSpPr>
        <p:spPr>
          <a:xfrm>
            <a:off x="850900" y="339725"/>
            <a:ext cx="5521300" cy="424979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cs-CZ" kern="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45E42ED-BADB-EF73-9D2F-043D441FF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900" y="188641"/>
            <a:ext cx="6313387" cy="504056"/>
          </a:xfrm>
        </p:spPr>
        <p:txBody>
          <a:bodyPr/>
          <a:lstStyle/>
          <a:p>
            <a:br>
              <a:rPr lang="en-GB" sz="1800" b="1" dirty="0"/>
            </a:br>
            <a:r>
              <a:rPr lang="cs-CZ" sz="1800" b="1" dirty="0"/>
              <a:t>  </a:t>
            </a:r>
            <a:r>
              <a:rPr lang="cs-CZ" sz="2400" b="1" dirty="0">
                <a:solidFill>
                  <a:srgbClr val="00B0F0"/>
                </a:solidFill>
              </a:rPr>
              <a:t>Profile </a:t>
            </a:r>
            <a:r>
              <a:rPr lang="cs-CZ" sz="2400" b="1" dirty="0" err="1">
                <a:solidFill>
                  <a:srgbClr val="00B0F0"/>
                </a:solidFill>
              </a:rPr>
              <a:t>of</a:t>
            </a:r>
            <a:r>
              <a:rPr lang="cs-CZ" sz="2400" b="1" dirty="0">
                <a:solidFill>
                  <a:srgbClr val="00B0F0"/>
                </a:solidFill>
              </a:rPr>
              <a:t> TEG 6 </a:t>
            </a:r>
            <a:r>
              <a:rPr lang="cs-CZ" sz="2400" b="1" dirty="0" err="1">
                <a:solidFill>
                  <a:srgbClr val="00B0F0"/>
                </a:solidFill>
              </a:rPr>
              <a:t>member</a:t>
            </a:r>
            <a:endParaRPr lang="en-BE" sz="2400" b="1" dirty="0">
              <a:solidFill>
                <a:srgbClr val="00B0F0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F969F91-9325-8C70-4EAC-B2D1989B8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19" y="915788"/>
            <a:ext cx="8330505" cy="5393532"/>
          </a:xfrm>
        </p:spPr>
        <p:txBody>
          <a:bodyPr/>
          <a:lstStyle/>
          <a:p>
            <a:pPr marL="865187" lvl="2" indent="0" algn="just">
              <a:spcAft>
                <a:spcPts val="300"/>
              </a:spcAft>
              <a:buClr>
                <a:schemeClr val="tx1">
                  <a:lumMod val="50000"/>
                </a:schemeClr>
              </a:buClr>
              <a:buNone/>
            </a:pPr>
            <a:r>
              <a:rPr lang="en-US" sz="1800" b="1" kern="1200" dirty="0">
                <a:solidFill>
                  <a:srgbClr val="7030A0"/>
                </a:solidFill>
                <a:latin typeface="Arial" charset="0"/>
                <a:ea typeface="+mn-ea"/>
                <a:cs typeface="Arial" charset="0"/>
              </a:rPr>
              <a:t>TEG 6 member:</a:t>
            </a:r>
          </a:p>
          <a:p>
            <a:pPr marL="865187" lvl="2" indent="0" algn="just">
              <a:spcAft>
                <a:spcPts val="300"/>
              </a:spcAft>
              <a:buClr>
                <a:schemeClr val="tx1">
                  <a:lumMod val="50000"/>
                </a:schemeClr>
              </a:buClr>
              <a:buNone/>
            </a:pPr>
            <a:endParaRPr lang="en-US" b="1" dirty="0">
              <a:solidFill>
                <a:srgbClr val="7030A0"/>
              </a:solidFill>
            </a:endParaRPr>
          </a:p>
          <a:p>
            <a:pPr marL="1208087" lvl="2" indent="-342900" algn="just">
              <a:spcAft>
                <a:spcPts val="300"/>
              </a:spcAft>
              <a:buClr>
                <a:schemeClr val="tx1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cs-CZ" sz="1600" dirty="0" err="1">
                <a:solidFill>
                  <a:schemeClr val="tx1">
                    <a:lumMod val="50000"/>
                  </a:schemeClr>
                </a:solidFill>
              </a:rPr>
              <a:t>Is</a:t>
            </a: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nominated by their companies and/or organizations, members of JSG, with the decision-making capacity in the context of </a:t>
            </a: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TEG 5 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topics </a:t>
            </a:r>
          </a:p>
          <a:p>
            <a:pPr marL="1208087" lvl="2" indent="-342900" algn="just">
              <a:spcAft>
                <a:spcPts val="300"/>
              </a:spcAft>
              <a:buClr>
                <a:schemeClr val="tx1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Is collaborator of an EU-based freight railway undertaking </a:t>
            </a:r>
          </a:p>
          <a:p>
            <a:pPr marL="1208087" lvl="2" indent="-342900" algn="just">
              <a:spcAft>
                <a:spcPts val="300"/>
              </a:spcAft>
              <a:buClr>
                <a:schemeClr val="tx1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Is involved in rail freight IT and/or process development/support  </a:t>
            </a:r>
          </a:p>
          <a:p>
            <a:pPr marL="1208087" lvl="2" indent="-342900" algn="just">
              <a:spcAft>
                <a:spcPts val="300"/>
              </a:spcAft>
              <a:buClr>
                <a:schemeClr val="tx1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Knows the productional processes at least in his own company</a:t>
            </a:r>
          </a:p>
          <a:p>
            <a:pPr marL="1208087" lvl="2" indent="-342900" algn="just">
              <a:spcAft>
                <a:spcPts val="300"/>
              </a:spcAft>
              <a:buClr>
                <a:schemeClr val="tx1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Has experience with the information sharing with other RUs</a:t>
            </a:r>
          </a:p>
          <a:p>
            <a:pPr marL="1208087" lvl="2" indent="-342900" algn="just">
              <a:spcAft>
                <a:spcPts val="300"/>
              </a:spcAft>
              <a:buClr>
                <a:schemeClr val="tx1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Is ready to take part in the TEG 6 meetings </a:t>
            </a:r>
          </a:p>
          <a:p>
            <a:pPr marL="1616075" lvl="3" indent="-342900" algn="just">
              <a:spcAft>
                <a:spcPts val="300"/>
              </a:spcAft>
              <a:buClr>
                <a:schemeClr val="tx1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about 4-6 meetings expected, about every 2 months, </a:t>
            </a:r>
          </a:p>
          <a:p>
            <a:pPr marL="1616075" lvl="3" indent="-342900" algn="just">
              <a:spcAft>
                <a:spcPts val="300"/>
              </a:spcAft>
              <a:buClr>
                <a:schemeClr val="tx1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hybrid meetings via Teams, duration about 1-2 hours each</a:t>
            </a:r>
          </a:p>
          <a:p>
            <a:pPr marL="1208087" lvl="2" indent="-342900" algn="just">
              <a:spcAft>
                <a:spcPts val="300"/>
              </a:spcAft>
              <a:buClr>
                <a:schemeClr val="tx1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Has 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basic knowledge of data management and </a:t>
            </a: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XML 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data processing</a:t>
            </a:r>
            <a:endParaRPr lang="cs-CZ" sz="1600" dirty="0">
              <a:solidFill>
                <a:schemeClr val="tx1">
                  <a:lumMod val="50000"/>
                </a:schemeClr>
              </a:solidFill>
            </a:endParaRPr>
          </a:p>
          <a:p>
            <a:pPr marL="1208087" lvl="2" indent="-342900" algn="just">
              <a:spcAft>
                <a:spcPts val="300"/>
              </a:spcAft>
              <a:buClr>
                <a:schemeClr val="tx1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Has good knowledge of the TSI TAF, </a:t>
            </a:r>
            <a:r>
              <a:rPr lang="cs-CZ" sz="1600" dirty="0" err="1">
                <a:solidFill>
                  <a:schemeClr val="tx1">
                    <a:lumMod val="50000"/>
                  </a:schemeClr>
                </a:solidFill>
              </a:rPr>
              <a:t>mainly</a:t>
            </a: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tx1">
                    <a:lumMod val="50000"/>
                  </a:schemeClr>
                </a:solidFill>
              </a:rPr>
              <a:t>of</a:t>
            </a: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Wagon Movement    </a:t>
            </a:r>
          </a:p>
          <a:p>
            <a:pPr marL="1208087" lvl="2" indent="-342900" algn="just">
              <a:spcAft>
                <a:spcPts val="300"/>
              </a:spcAft>
              <a:buClr>
                <a:schemeClr val="tx1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Is ready to work actively, not just attend </a:t>
            </a:r>
          </a:p>
          <a:p>
            <a:pPr marL="1208087" lvl="2" indent="-342900" algn="just">
              <a:spcAft>
                <a:spcPts val="300"/>
              </a:spcAft>
              <a:buClr>
                <a:schemeClr val="tx1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cs-CZ" sz="1600" dirty="0" err="1">
                <a:solidFill>
                  <a:schemeClr val="tx1">
                    <a:lumMod val="50000"/>
                  </a:schemeClr>
                </a:solidFill>
              </a:rPr>
              <a:t>Is</a:t>
            </a: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tx1">
                    <a:lumMod val="50000"/>
                  </a:schemeClr>
                </a:solidFill>
              </a:rPr>
              <a:t>fluently</a:t>
            </a: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English spoken </a:t>
            </a: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(basic </a:t>
            </a:r>
            <a:r>
              <a:rPr lang="cs-CZ" sz="1600" dirty="0" err="1">
                <a:solidFill>
                  <a:schemeClr val="tx1">
                    <a:lumMod val="50000"/>
                  </a:schemeClr>
                </a:solidFill>
              </a:rPr>
              <a:t>knowledge</a:t>
            </a: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tx1">
                    <a:lumMod val="50000"/>
                  </a:schemeClr>
                </a:solidFill>
              </a:rPr>
              <a:t>is</a:t>
            </a: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 OK)</a:t>
            </a:r>
          </a:p>
          <a:p>
            <a:pPr marL="1208087" lvl="2" indent="-342900" algn="just">
              <a:spcAft>
                <a:spcPts val="300"/>
              </a:spcAft>
              <a:buClr>
                <a:schemeClr val="tx1">
                  <a:lumMod val="50000"/>
                </a:schemeClr>
              </a:buClr>
              <a:buFont typeface="Symbol" panose="05050102010706020507" pitchFamily="18" charset="2"/>
              <a:buChar char=""/>
            </a:pPr>
            <a:endParaRPr lang="cs-CZ" sz="1600" dirty="0">
              <a:solidFill>
                <a:schemeClr val="tx1">
                  <a:lumMod val="50000"/>
                </a:schemeClr>
              </a:solidFill>
            </a:endParaRPr>
          </a:p>
          <a:p>
            <a:pPr marL="865187" lvl="2" indent="0" algn="just">
              <a:spcAft>
                <a:spcPts val="300"/>
              </a:spcAft>
              <a:buClr>
                <a:schemeClr val="tx1">
                  <a:lumMod val="50000"/>
                </a:schemeClr>
              </a:buClr>
              <a:buNone/>
            </a:pP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New TEG 6 </a:t>
            </a:r>
            <a:r>
              <a:rPr lang="cs-CZ" sz="1600" dirty="0" err="1">
                <a:solidFill>
                  <a:schemeClr val="tx1">
                    <a:lumMod val="50000"/>
                  </a:schemeClr>
                </a:solidFill>
              </a:rPr>
              <a:t>members</a:t>
            </a: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 are </a:t>
            </a:r>
            <a:r>
              <a:rPr lang="cs-CZ" sz="1600" dirty="0" err="1">
                <a:solidFill>
                  <a:schemeClr val="tx1">
                    <a:lumMod val="50000"/>
                  </a:schemeClr>
                </a:solidFill>
              </a:rPr>
              <a:t>welcome</a:t>
            </a: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! </a:t>
            </a:r>
          </a:p>
          <a:p>
            <a:pPr marL="865187" lvl="2" indent="0" algn="just">
              <a:spcAft>
                <a:spcPts val="300"/>
              </a:spcAft>
              <a:buClr>
                <a:schemeClr val="tx1">
                  <a:lumMod val="50000"/>
                </a:schemeClr>
              </a:buClr>
              <a:buNone/>
            </a:pPr>
            <a:r>
              <a:rPr lang="cs-CZ" sz="1600" dirty="0" err="1">
                <a:solidFill>
                  <a:schemeClr val="tx1">
                    <a:lumMod val="50000"/>
                  </a:schemeClr>
                </a:solidFill>
              </a:rPr>
              <a:t>Qulified</a:t>
            </a: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tx1">
                    <a:lumMod val="50000"/>
                  </a:schemeClr>
                </a:solidFill>
              </a:rPr>
              <a:t>volunteers</a:t>
            </a: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tx1">
                    <a:lumMod val="50000"/>
                  </a:schemeClr>
                </a:solidFill>
              </a:rPr>
              <a:t>please</a:t>
            </a: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tx1">
                    <a:lumMod val="50000"/>
                  </a:schemeClr>
                </a:solidFill>
              </a:rPr>
              <a:t>send</a:t>
            </a: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tx1">
                    <a:lumMod val="50000"/>
                  </a:schemeClr>
                </a:solidFill>
              </a:rPr>
              <a:t>application</a:t>
            </a: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 to: </a:t>
            </a:r>
          </a:p>
          <a:p>
            <a:pPr marL="865187" lvl="2" indent="0" algn="just">
              <a:spcAft>
                <a:spcPts val="300"/>
              </a:spcAft>
              <a:buClr>
                <a:schemeClr val="tx1">
                  <a:lumMod val="50000"/>
                </a:schemeClr>
              </a:buClr>
              <a:buNone/>
            </a:pPr>
            <a:r>
              <a:rPr lang="cs-CZ" sz="1600" dirty="0">
                <a:hlinkClick r:id="rId2"/>
              </a:rPr>
              <a:t>petr.cervinka@cdcargo.cz</a:t>
            </a:r>
            <a:r>
              <a:rPr lang="cs-CZ" sz="1600" dirty="0"/>
              <a:t>  </a:t>
            </a:r>
            <a:endParaRPr lang="en-US" sz="1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CC182C4-5214-1674-FF34-62B9FFF893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2DBBB6-4D31-443F-B351-AF08ACDF74FF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9625471"/>
      </p:ext>
    </p:extLst>
  </p:cSld>
  <p:clrMapOvr>
    <a:masterClrMapping/>
  </p:clrMapOvr>
</p:sld>
</file>

<file path=ppt/theme/theme1.xml><?xml version="1.0" encoding="utf-8"?>
<a:theme xmlns:a="http://schemas.openxmlformats.org/drawingml/2006/main" name="RailData Basis">
  <a:themeElements>
    <a:clrScheme name="RailData Basis 1">
      <a:dk1>
        <a:srgbClr val="003366"/>
      </a:dk1>
      <a:lt1>
        <a:srgbClr val="FFFFFF"/>
      </a:lt1>
      <a:dk2>
        <a:srgbClr val="C0C0C0"/>
      </a:dk2>
      <a:lt2>
        <a:srgbClr val="6E6E6E"/>
      </a:lt2>
      <a:accent1>
        <a:srgbClr val="000000"/>
      </a:accent1>
      <a:accent2>
        <a:srgbClr val="ADD6FF"/>
      </a:accent2>
      <a:accent3>
        <a:srgbClr val="FFFFFF"/>
      </a:accent3>
      <a:accent4>
        <a:srgbClr val="002A56"/>
      </a:accent4>
      <a:accent5>
        <a:srgbClr val="AAAAAA"/>
      </a:accent5>
      <a:accent6>
        <a:srgbClr val="9CC2E7"/>
      </a:accent6>
      <a:hlink>
        <a:srgbClr val="CC0000"/>
      </a:hlink>
      <a:folHlink>
        <a:srgbClr val="FF9191"/>
      </a:folHlink>
    </a:clrScheme>
    <a:fontScheme name="RailData Basis">
      <a:majorFont>
        <a:latin typeface="Verdana"/>
        <a:ea typeface=""/>
        <a:cs typeface="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ilData Basis 1">
        <a:dk1>
          <a:srgbClr val="003366"/>
        </a:dk1>
        <a:lt1>
          <a:srgbClr val="FFFFFF"/>
        </a:lt1>
        <a:dk2>
          <a:srgbClr val="C0C0C0"/>
        </a:dk2>
        <a:lt2>
          <a:srgbClr val="6E6E6E"/>
        </a:lt2>
        <a:accent1>
          <a:srgbClr val="000000"/>
        </a:accent1>
        <a:accent2>
          <a:srgbClr val="ADD6FF"/>
        </a:accent2>
        <a:accent3>
          <a:srgbClr val="FFFFFF"/>
        </a:accent3>
        <a:accent4>
          <a:srgbClr val="002A56"/>
        </a:accent4>
        <a:accent5>
          <a:srgbClr val="AAAAAA"/>
        </a:accent5>
        <a:accent6>
          <a:srgbClr val="9CC2E7"/>
        </a:accent6>
        <a:hlink>
          <a:srgbClr val="CC0000"/>
        </a:hlink>
        <a:folHlink>
          <a:srgbClr val="FF919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vorlage_cargo">
  <a:themeElements>
    <a:clrScheme name="1_vorlage_cargo 1">
      <a:dk1>
        <a:srgbClr val="003366"/>
      </a:dk1>
      <a:lt1>
        <a:srgbClr val="FFFFFF"/>
      </a:lt1>
      <a:dk2>
        <a:srgbClr val="C0C0C0"/>
      </a:dk2>
      <a:lt2>
        <a:srgbClr val="6E6E6E"/>
      </a:lt2>
      <a:accent1>
        <a:srgbClr val="000000"/>
      </a:accent1>
      <a:accent2>
        <a:srgbClr val="ADD6FF"/>
      </a:accent2>
      <a:accent3>
        <a:srgbClr val="FFFFFF"/>
      </a:accent3>
      <a:accent4>
        <a:srgbClr val="002A56"/>
      </a:accent4>
      <a:accent5>
        <a:srgbClr val="AAAAAA"/>
      </a:accent5>
      <a:accent6>
        <a:srgbClr val="9CC2E7"/>
      </a:accent6>
      <a:hlink>
        <a:srgbClr val="CC0000"/>
      </a:hlink>
      <a:folHlink>
        <a:srgbClr val="FF9191"/>
      </a:folHlink>
    </a:clrScheme>
    <a:fontScheme name="1_vorlage_cargo">
      <a:majorFont>
        <a:latin typeface="Verdana"/>
        <a:ea typeface=""/>
        <a:cs typeface="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vorlage_cargo 1">
        <a:dk1>
          <a:srgbClr val="003366"/>
        </a:dk1>
        <a:lt1>
          <a:srgbClr val="FFFFFF"/>
        </a:lt1>
        <a:dk2>
          <a:srgbClr val="C0C0C0"/>
        </a:dk2>
        <a:lt2>
          <a:srgbClr val="6E6E6E"/>
        </a:lt2>
        <a:accent1>
          <a:srgbClr val="000000"/>
        </a:accent1>
        <a:accent2>
          <a:srgbClr val="ADD6FF"/>
        </a:accent2>
        <a:accent3>
          <a:srgbClr val="FFFFFF"/>
        </a:accent3>
        <a:accent4>
          <a:srgbClr val="002A56"/>
        </a:accent4>
        <a:accent5>
          <a:srgbClr val="AAAAAA"/>
        </a:accent5>
        <a:accent6>
          <a:srgbClr val="9CC2E7"/>
        </a:accent6>
        <a:hlink>
          <a:srgbClr val="CC0000"/>
        </a:hlink>
        <a:folHlink>
          <a:srgbClr val="FF919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vorlage_cargo">
  <a:themeElements>
    <a:clrScheme name="2_vorlage_cargo 1">
      <a:dk1>
        <a:srgbClr val="003366"/>
      </a:dk1>
      <a:lt1>
        <a:srgbClr val="FFFFFF"/>
      </a:lt1>
      <a:dk2>
        <a:srgbClr val="C0C0C0"/>
      </a:dk2>
      <a:lt2>
        <a:srgbClr val="6E6E6E"/>
      </a:lt2>
      <a:accent1>
        <a:srgbClr val="000000"/>
      </a:accent1>
      <a:accent2>
        <a:srgbClr val="ADD6FF"/>
      </a:accent2>
      <a:accent3>
        <a:srgbClr val="FFFFFF"/>
      </a:accent3>
      <a:accent4>
        <a:srgbClr val="002A56"/>
      </a:accent4>
      <a:accent5>
        <a:srgbClr val="AAAAAA"/>
      </a:accent5>
      <a:accent6>
        <a:srgbClr val="9CC2E7"/>
      </a:accent6>
      <a:hlink>
        <a:srgbClr val="CC0000"/>
      </a:hlink>
      <a:folHlink>
        <a:srgbClr val="FF9191"/>
      </a:folHlink>
    </a:clrScheme>
    <a:fontScheme name="2_vorlage_cargo">
      <a:majorFont>
        <a:latin typeface="Verdana"/>
        <a:ea typeface=""/>
        <a:cs typeface="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vorlage_cargo 1">
        <a:dk1>
          <a:srgbClr val="003366"/>
        </a:dk1>
        <a:lt1>
          <a:srgbClr val="FFFFFF"/>
        </a:lt1>
        <a:dk2>
          <a:srgbClr val="C0C0C0"/>
        </a:dk2>
        <a:lt2>
          <a:srgbClr val="6E6E6E"/>
        </a:lt2>
        <a:accent1>
          <a:srgbClr val="000000"/>
        </a:accent1>
        <a:accent2>
          <a:srgbClr val="ADD6FF"/>
        </a:accent2>
        <a:accent3>
          <a:srgbClr val="FFFFFF"/>
        </a:accent3>
        <a:accent4>
          <a:srgbClr val="002A56"/>
        </a:accent4>
        <a:accent5>
          <a:srgbClr val="AAAAAA"/>
        </a:accent5>
        <a:accent6>
          <a:srgbClr val="9CC2E7"/>
        </a:accent6>
        <a:hlink>
          <a:srgbClr val="CC0000"/>
        </a:hlink>
        <a:folHlink>
          <a:srgbClr val="FF919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RailData Basis</Template>
  <TotalTime>316</TotalTime>
  <Words>723</Words>
  <Application>Microsoft Office PowerPoint</Application>
  <PresentationFormat>Předvádění na obrazovce (4:3)</PresentationFormat>
  <Paragraphs>84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5</vt:i4>
      </vt:variant>
    </vt:vector>
  </HeadingPairs>
  <TitlesOfParts>
    <vt:vector size="13" baseType="lpstr">
      <vt:lpstr>Arial</vt:lpstr>
      <vt:lpstr>Calibri</vt:lpstr>
      <vt:lpstr>Symbol</vt:lpstr>
      <vt:lpstr>Verdana</vt:lpstr>
      <vt:lpstr>RailData Basis</vt:lpstr>
      <vt:lpstr>Conception personnalisée</vt:lpstr>
      <vt:lpstr>1_vorlage_cargo</vt:lpstr>
      <vt:lpstr>2_vorlage_cargo</vt:lpstr>
      <vt:lpstr>Prezentace aplikace PowerPoint</vt:lpstr>
      <vt:lpstr>   TAF WM Issues</vt:lpstr>
      <vt:lpstr> What next with TAF WM? </vt:lpstr>
      <vt:lpstr> TEG 6 foundation</vt:lpstr>
      <vt:lpstr>   Profile of TEG 6 member</vt:lpstr>
    </vt:vector>
  </TitlesOfParts>
  <Company>RAILDATA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ORFEUS Consignments and ISR Messages sent by the Railways</dc:title>
  <dc:creator>Dr. Alexander Martinez</dc:creator>
  <cp:lastModifiedBy>Červinka Petr, Ing.</cp:lastModifiedBy>
  <cp:revision>453</cp:revision>
  <cp:lastPrinted>2017-05-23T06:35:56Z</cp:lastPrinted>
  <dcterms:created xsi:type="dcterms:W3CDTF">2007-05-31T09:24:26Z</dcterms:created>
  <dcterms:modified xsi:type="dcterms:W3CDTF">2022-08-03T11:30:24Z</dcterms:modified>
</cp:coreProperties>
</file>